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8" r:id="rId11"/>
    <p:sldId id="269" r:id="rId12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2548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18" Type="http://schemas.openxmlformats.org/officeDocument/2006/relationships/image" Target="../media/image119.png"/><Relationship Id="rId3" Type="http://schemas.openxmlformats.org/officeDocument/2006/relationships/image" Target="../media/image105.png"/><Relationship Id="rId21" Type="http://schemas.openxmlformats.org/officeDocument/2006/relationships/image" Target="../media/image122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17.png"/><Relationship Id="rId20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10" Type="http://schemas.openxmlformats.org/officeDocument/2006/relationships/image" Target="../media/image111.png"/><Relationship Id="rId19" Type="http://schemas.openxmlformats.org/officeDocument/2006/relationships/image" Target="../media/image120.png"/><Relationship Id="rId4" Type="http://schemas.openxmlformats.org/officeDocument/2006/relationships/image" Target="../media/image18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Relationship Id="rId22" Type="http://schemas.openxmlformats.org/officeDocument/2006/relationships/image" Target="../media/image1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7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8.png"/><Relationship Id="rId9" Type="http://schemas.openxmlformats.org/officeDocument/2006/relationships/image" Target="../media/image1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17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18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18.png"/><Relationship Id="rId9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17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18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18.png"/><Relationship Id="rId9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18.png"/><Relationship Id="rId9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image" Target="../media/image17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4" Type="http://schemas.openxmlformats.org/officeDocument/2006/relationships/image" Target="../media/image18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17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4" Type="http://schemas.openxmlformats.org/officeDocument/2006/relationships/image" Target="../media/image18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1143000"/>
            <a:ext cx="762000" cy="762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125" y="1371600"/>
            <a:ext cx="285750" cy="304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0" y="4762500"/>
            <a:ext cx="952500" cy="952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1238" y="5086350"/>
            <a:ext cx="200025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5500" y="4762500"/>
            <a:ext cx="666750" cy="6667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3625" y="4962525"/>
            <a:ext cx="190500" cy="2667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6400" y="2314575"/>
            <a:ext cx="1219200" cy="190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69196" y="5313666"/>
            <a:ext cx="1994743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21596" y="5418441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6339" y="5313666"/>
            <a:ext cx="1899940" cy="381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68739" y="5418441"/>
            <a:ext cx="13335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68679" y="5313666"/>
            <a:ext cx="854125" cy="381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21079" y="5418441"/>
            <a:ext cx="1905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60"/>
              </a:lnSpc>
              <a:buNone/>
            </a:pPr>
            <a:endParaRPr lang="en-US" sz="1050" dirty="0"/>
          </a:p>
        </p:txBody>
      </p:sp>
      <p:sp>
        <p:nvSpPr>
          <p:cNvPr id="18" name="Text 1"/>
          <p:cNvSpPr/>
          <p:nvPr/>
        </p:nvSpPr>
        <p:spPr>
          <a:xfrm>
            <a:off x="3569196" y="1171575"/>
            <a:ext cx="505360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kern="0" spc="6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PRESENTATION ON</a:t>
            </a:r>
            <a:endParaRPr lang="en-US" sz="1500" dirty="0"/>
          </a:p>
        </p:txBody>
      </p:sp>
      <p:sp>
        <p:nvSpPr>
          <p:cNvPr id="19" name="Text 2"/>
          <p:cNvSpPr/>
          <p:nvPr/>
        </p:nvSpPr>
        <p:spPr>
          <a:xfrm>
            <a:off x="4739238" y="1466850"/>
            <a:ext cx="2713375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b="1" kern="0" spc="-90" dirty="0">
                <a:solidFill>
                  <a:srgbClr val="4ADE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Sany3y</a:t>
            </a:r>
            <a:endParaRPr lang="en-US" sz="4500" dirty="0"/>
          </a:p>
        </p:txBody>
      </p:sp>
      <p:sp>
        <p:nvSpPr>
          <p:cNvPr id="20" name="Text 3"/>
          <p:cNvSpPr/>
          <p:nvPr/>
        </p:nvSpPr>
        <p:spPr>
          <a:xfrm>
            <a:off x="3063835" y="2562225"/>
            <a:ext cx="6064329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Full-Stack Maintenance Platform</a:t>
            </a:r>
            <a:endParaRPr lang="en-US" sz="2250" dirty="0"/>
          </a:p>
        </p:txBody>
      </p:sp>
      <p:sp>
        <p:nvSpPr>
          <p:cNvPr id="21" name="Text 4"/>
          <p:cNvSpPr/>
          <p:nvPr/>
        </p:nvSpPr>
        <p:spPr>
          <a:xfrm>
            <a:off x="3857432" y="5408916"/>
            <a:ext cx="1695390" cy="1809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ASP.NET Core MVC</a:t>
            </a:r>
            <a:endParaRPr lang="en-US" sz="1200" dirty="0"/>
          </a:p>
        </p:txBody>
      </p:sp>
      <p:sp>
        <p:nvSpPr>
          <p:cNvPr id="22" name="Text 5"/>
          <p:cNvSpPr/>
          <p:nvPr/>
        </p:nvSpPr>
        <p:spPr>
          <a:xfrm>
            <a:off x="5993100" y="5408916"/>
            <a:ext cx="1604486" cy="1809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Entity Framework</a:t>
            </a:r>
            <a:endParaRPr lang="en-US" sz="1200" dirty="0"/>
          </a:p>
        </p:txBody>
      </p:sp>
      <p:sp>
        <p:nvSpPr>
          <p:cNvPr id="23" name="Text 6"/>
          <p:cNvSpPr/>
          <p:nvPr/>
        </p:nvSpPr>
        <p:spPr>
          <a:xfrm>
            <a:off x="8212887" y="5408916"/>
            <a:ext cx="280928" cy="1809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C#</a:t>
            </a:r>
            <a:endParaRPr lang="en-US" sz="1200" dirty="0"/>
          </a:p>
        </p:txBody>
      </p:sp>
      <p:sp>
        <p:nvSpPr>
          <p:cNvPr id="24" name="Text 7"/>
          <p:cNvSpPr/>
          <p:nvPr/>
        </p:nvSpPr>
        <p:spPr>
          <a:xfrm>
            <a:off x="-528090" y="2231766"/>
            <a:ext cx="5053608" cy="1066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25" name="Text 8"/>
          <p:cNvSpPr/>
          <p:nvPr/>
        </p:nvSpPr>
        <p:spPr>
          <a:xfrm>
            <a:off x="3569196" y="5419725"/>
            <a:ext cx="505360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endParaRPr lang="en-US" sz="1500" dirty="0"/>
          </a:p>
        </p:txBody>
      </p:sp>
      <p:pic>
        <p:nvPicPr>
          <p:cNvPr id="27" name="Picture 26" descr="A logo with text on it&#10;&#10;AI-generated content may be incorrect.">
            <a:extLst>
              <a:ext uri="{FF2B5EF4-FFF2-40B4-BE49-F238E27FC236}">
                <a16:creationId xmlns:a16="http://schemas.microsoft.com/office/drawing/2014/main" id="{77FF54D1-509A-F597-C27A-30CFEAD809B5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4930"/>
          <a:stretch>
            <a:fillRect/>
          </a:stretch>
        </p:blipFill>
        <p:spPr>
          <a:xfrm>
            <a:off x="3937517" y="3226934"/>
            <a:ext cx="4378510" cy="18350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770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7635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543050"/>
            <a:ext cx="5524500" cy="44577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3676650"/>
            <a:ext cx="285750" cy="2667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4133850"/>
            <a:ext cx="285750" cy="266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4591050"/>
            <a:ext cx="285750" cy="266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5048250"/>
            <a:ext cx="285750" cy="2667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5505450"/>
            <a:ext cx="285750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543050"/>
            <a:ext cx="5524500" cy="4457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6525" y="2657475"/>
            <a:ext cx="1792932" cy="3238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0825" y="2743200"/>
            <a:ext cx="13335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74707" y="2657475"/>
            <a:ext cx="1595140" cy="3238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89007" y="2743200"/>
            <a:ext cx="13335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65097" y="2657475"/>
            <a:ext cx="661541" cy="3238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79397" y="2743200"/>
            <a:ext cx="1905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86525" y="3076575"/>
            <a:ext cx="1673870" cy="3238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00825" y="316230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55645" y="3076575"/>
            <a:ext cx="1042839" cy="3238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69945" y="3162300"/>
            <a:ext cx="1143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93734" y="3076575"/>
            <a:ext cx="839391" cy="32385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08034" y="3162300"/>
            <a:ext cx="1143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38900" y="4095750"/>
            <a:ext cx="285750" cy="2667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38900" y="4552950"/>
            <a:ext cx="285750" cy="2667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38900" y="5010150"/>
            <a:ext cx="285750" cy="2667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38900" y="5467350"/>
            <a:ext cx="285750" cy="26670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457200" y="457200"/>
            <a:ext cx="1353312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3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Summary and Deliverables</a:t>
            </a:r>
            <a:endParaRPr lang="en-US" sz="3300" dirty="0"/>
          </a:p>
        </p:txBody>
      </p:sp>
      <p:sp>
        <p:nvSpPr>
          <p:cNvPr id="28" name="Text 1"/>
          <p:cNvSpPr/>
          <p:nvPr/>
        </p:nvSpPr>
        <p:spPr>
          <a:xfrm>
            <a:off x="685800" y="1771650"/>
            <a:ext cx="50673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Project Success</a:t>
            </a:r>
            <a:endParaRPr lang="en-US" sz="1800" dirty="0"/>
          </a:p>
        </p:txBody>
      </p:sp>
      <p:sp>
        <p:nvSpPr>
          <p:cNvPr id="29" name="Text 2"/>
          <p:cNvSpPr/>
          <p:nvPr/>
        </p:nvSpPr>
        <p:spPr>
          <a:xfrm>
            <a:off x="685800" y="2228850"/>
            <a:ext cx="50673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Sany3y successfully delivers a </a:t>
            </a:r>
            <a:r>
              <a:rPr lang="en-US" sz="1350" b="1" dirty="0">
                <a:solidFill>
                  <a:srgbClr val="98FF9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robust full-stack maintenance platform</a:t>
            </a:r>
            <a:r>
              <a:rPr lang="en-US" sz="13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showcasing proficiency in modern development practices and technologies.</a:t>
            </a:r>
            <a:endParaRPr lang="en-US" sz="1350" dirty="0"/>
          </a:p>
        </p:txBody>
      </p:sp>
      <p:sp>
        <p:nvSpPr>
          <p:cNvPr id="30" name="Text 3"/>
          <p:cNvSpPr/>
          <p:nvPr/>
        </p:nvSpPr>
        <p:spPr>
          <a:xfrm>
            <a:off x="685800" y="3257550"/>
            <a:ext cx="5067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Deliverables</a:t>
            </a:r>
            <a:endParaRPr lang="en-US" sz="1500" dirty="0"/>
          </a:p>
        </p:txBody>
      </p:sp>
      <p:sp>
        <p:nvSpPr>
          <p:cNvPr id="31" name="Text 4"/>
          <p:cNvSpPr/>
          <p:nvPr/>
        </p:nvSpPr>
        <p:spPr>
          <a:xfrm>
            <a:off x="1114425" y="3638550"/>
            <a:ext cx="48488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User-friendly interface for service booking and management</a:t>
            </a:r>
            <a:endParaRPr lang="en-US" sz="1200" dirty="0"/>
          </a:p>
        </p:txBody>
      </p:sp>
      <p:sp>
        <p:nvSpPr>
          <p:cNvPr id="32" name="Text 5"/>
          <p:cNvSpPr/>
          <p:nvPr/>
        </p:nvSpPr>
        <p:spPr>
          <a:xfrm>
            <a:off x="1114425" y="4095750"/>
            <a:ext cx="527548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Streamlined service request workflow from booking to completion</a:t>
            </a:r>
            <a:endParaRPr lang="en-US" sz="1200" dirty="0"/>
          </a:p>
        </p:txBody>
      </p:sp>
      <p:sp>
        <p:nvSpPr>
          <p:cNvPr id="33" name="Text 6"/>
          <p:cNvSpPr/>
          <p:nvPr/>
        </p:nvSpPr>
        <p:spPr>
          <a:xfrm>
            <a:off x="1114425" y="4552950"/>
            <a:ext cx="443216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Scalable backend infrastructure with clean architecture</a:t>
            </a:r>
            <a:endParaRPr lang="en-US" sz="1200" dirty="0"/>
          </a:p>
        </p:txBody>
      </p:sp>
      <p:sp>
        <p:nvSpPr>
          <p:cNvPr id="34" name="Text 7"/>
          <p:cNvSpPr/>
          <p:nvPr/>
        </p:nvSpPr>
        <p:spPr>
          <a:xfrm>
            <a:off x="1114425" y="5010150"/>
            <a:ext cx="46761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Implementation of SOLID principles for maintainable code</a:t>
            </a:r>
            <a:endParaRPr lang="en-US" sz="1200" dirty="0"/>
          </a:p>
        </p:txBody>
      </p:sp>
      <p:sp>
        <p:nvSpPr>
          <p:cNvPr id="35" name="Text 8"/>
          <p:cNvSpPr/>
          <p:nvPr/>
        </p:nvSpPr>
        <p:spPr>
          <a:xfrm>
            <a:off x="1114425" y="5467350"/>
            <a:ext cx="483881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admin dashboard for platform management</a:t>
            </a:r>
            <a:endParaRPr lang="en-US" sz="1200" dirty="0"/>
          </a:p>
        </p:txBody>
      </p:sp>
      <p:sp>
        <p:nvSpPr>
          <p:cNvPr id="36" name="Text 9"/>
          <p:cNvSpPr/>
          <p:nvPr/>
        </p:nvSpPr>
        <p:spPr>
          <a:xfrm>
            <a:off x="6438900" y="1771650"/>
            <a:ext cx="608076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Technical Implementation</a:t>
            </a:r>
            <a:endParaRPr lang="en-US" sz="1800" dirty="0"/>
          </a:p>
        </p:txBody>
      </p:sp>
      <p:sp>
        <p:nvSpPr>
          <p:cNvPr id="37" name="Text 10"/>
          <p:cNvSpPr/>
          <p:nvPr/>
        </p:nvSpPr>
        <p:spPr>
          <a:xfrm>
            <a:off x="6438900" y="2228850"/>
            <a:ext cx="5067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Technologies Used</a:t>
            </a:r>
            <a:endParaRPr lang="en-US" sz="1500" dirty="0"/>
          </a:p>
        </p:txBody>
      </p:sp>
      <p:sp>
        <p:nvSpPr>
          <p:cNvPr id="38" name="Text 11"/>
          <p:cNvSpPr/>
          <p:nvPr/>
        </p:nvSpPr>
        <p:spPr>
          <a:xfrm>
            <a:off x="6781800" y="2657475"/>
            <a:ext cx="2151519" cy="323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ASP.NET Core MVC</a:t>
            </a:r>
            <a:endParaRPr lang="en-US" sz="1200" dirty="0"/>
          </a:p>
        </p:txBody>
      </p:sp>
      <p:sp>
        <p:nvSpPr>
          <p:cNvPr id="39" name="Text 12"/>
          <p:cNvSpPr/>
          <p:nvPr/>
        </p:nvSpPr>
        <p:spPr>
          <a:xfrm>
            <a:off x="8669982" y="2657475"/>
            <a:ext cx="1914168" cy="323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Entity Framework</a:t>
            </a:r>
            <a:endParaRPr lang="en-US" sz="1200" dirty="0"/>
          </a:p>
        </p:txBody>
      </p:sp>
      <p:sp>
        <p:nvSpPr>
          <p:cNvPr id="40" name="Text 13"/>
          <p:cNvSpPr/>
          <p:nvPr/>
        </p:nvSpPr>
        <p:spPr>
          <a:xfrm>
            <a:off x="10417522" y="2657475"/>
            <a:ext cx="661541" cy="323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C#</a:t>
            </a:r>
            <a:endParaRPr lang="en-US" sz="1200" dirty="0"/>
          </a:p>
        </p:txBody>
      </p:sp>
      <p:sp>
        <p:nvSpPr>
          <p:cNvPr id="41" name="Text 14"/>
          <p:cNvSpPr/>
          <p:nvPr/>
        </p:nvSpPr>
        <p:spPr>
          <a:xfrm>
            <a:off x="6800850" y="3076575"/>
            <a:ext cx="2008644" cy="323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Clean Architecture</a:t>
            </a:r>
            <a:endParaRPr lang="en-US" sz="1200" dirty="0"/>
          </a:p>
        </p:txBody>
      </p:sp>
      <p:sp>
        <p:nvSpPr>
          <p:cNvPr id="42" name="Text 15"/>
          <p:cNvSpPr/>
          <p:nvPr/>
        </p:nvSpPr>
        <p:spPr>
          <a:xfrm>
            <a:off x="8531870" y="3076575"/>
            <a:ext cx="1251406" cy="323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Bootstrap</a:t>
            </a:r>
            <a:endParaRPr lang="en-US" sz="1200" dirty="0"/>
          </a:p>
        </p:txBody>
      </p:sp>
      <p:sp>
        <p:nvSpPr>
          <p:cNvPr id="43" name="Text 16"/>
          <p:cNvSpPr/>
          <p:nvPr/>
        </p:nvSpPr>
        <p:spPr>
          <a:xfrm>
            <a:off x="9669959" y="3076575"/>
            <a:ext cx="1007269" cy="323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jQuery</a:t>
            </a:r>
            <a:endParaRPr lang="en-US" sz="1200" dirty="0"/>
          </a:p>
        </p:txBody>
      </p:sp>
      <p:sp>
        <p:nvSpPr>
          <p:cNvPr id="44" name="Text 17"/>
          <p:cNvSpPr/>
          <p:nvPr/>
        </p:nvSpPr>
        <p:spPr>
          <a:xfrm>
            <a:off x="6438900" y="3676650"/>
            <a:ext cx="5067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Technical Features</a:t>
            </a:r>
            <a:endParaRPr lang="en-US" sz="1500" dirty="0"/>
          </a:p>
        </p:txBody>
      </p:sp>
      <p:sp>
        <p:nvSpPr>
          <p:cNvPr id="45" name="Text 18"/>
          <p:cNvSpPr/>
          <p:nvPr/>
        </p:nvSpPr>
        <p:spPr>
          <a:xfrm>
            <a:off x="6867525" y="4057650"/>
            <a:ext cx="362956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Secure user authentication and authorization</a:t>
            </a:r>
            <a:endParaRPr lang="en-US" sz="1200" dirty="0"/>
          </a:p>
        </p:txBody>
      </p:sp>
      <p:sp>
        <p:nvSpPr>
          <p:cNvPr id="46" name="Text 19"/>
          <p:cNvSpPr/>
          <p:nvPr/>
        </p:nvSpPr>
        <p:spPr>
          <a:xfrm>
            <a:off x="6867525" y="4514850"/>
            <a:ext cx="43205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Layered architecture ensuring separation of concerns</a:t>
            </a:r>
            <a:endParaRPr lang="en-US" sz="1200" dirty="0"/>
          </a:p>
        </p:txBody>
      </p:sp>
      <p:sp>
        <p:nvSpPr>
          <p:cNvPr id="47" name="Text 20"/>
          <p:cNvSpPr/>
          <p:nvPr/>
        </p:nvSpPr>
        <p:spPr>
          <a:xfrm>
            <a:off x="6867525" y="4972050"/>
            <a:ext cx="323308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Dependency injection for loose coupling</a:t>
            </a:r>
            <a:endParaRPr lang="en-US" sz="1200" dirty="0"/>
          </a:p>
        </p:txBody>
      </p:sp>
      <p:sp>
        <p:nvSpPr>
          <p:cNvPr id="48" name="Text 21"/>
          <p:cNvSpPr/>
          <p:nvPr/>
        </p:nvSpPr>
        <p:spPr>
          <a:xfrm>
            <a:off x="6867525" y="5429250"/>
            <a:ext cx="359830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testing strategy for reliability</a:t>
            </a:r>
            <a:endParaRPr lang="en-US" sz="1200" dirty="0"/>
          </a:p>
        </p:txBody>
      </p:sp>
      <p:sp>
        <p:nvSpPr>
          <p:cNvPr id="49" name="Text 22"/>
          <p:cNvSpPr/>
          <p:nvPr/>
        </p:nvSpPr>
        <p:spPr>
          <a:xfrm>
            <a:off x="457200" y="6229350"/>
            <a:ext cx="11277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Sany3y - Full-Stack Maintenance Platform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1049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750" y="2714625"/>
            <a:ext cx="8572500" cy="1143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0210" y="3514725"/>
            <a:ext cx="152400" cy="152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2756" y="3514725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2948" y="3514725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4010025"/>
            <a:ext cx="7467600" cy="18097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4162425"/>
            <a:ext cx="457200" cy="4572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3400" y="4010025"/>
            <a:ext cx="3657600" cy="18097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05800" y="4543425"/>
            <a:ext cx="200025" cy="228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05800" y="4848225"/>
            <a:ext cx="200025" cy="22860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381000" y="381000"/>
            <a:ext cx="114300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3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Thank You &amp; Q&amp;A</a:t>
            </a:r>
            <a:endParaRPr lang="en-US" sz="3300" dirty="0"/>
          </a:p>
        </p:txBody>
      </p:sp>
      <p:sp>
        <p:nvSpPr>
          <p:cNvPr id="14" name="Text 1"/>
          <p:cNvSpPr/>
          <p:nvPr/>
        </p:nvSpPr>
        <p:spPr>
          <a:xfrm>
            <a:off x="4260652" y="1533525"/>
            <a:ext cx="4404658" cy="1028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81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Thank You!</a:t>
            </a:r>
            <a:endParaRPr lang="en-US" sz="5400" dirty="0"/>
          </a:p>
        </p:txBody>
      </p:sp>
      <p:sp>
        <p:nvSpPr>
          <p:cNvPr id="15" name="Text 2"/>
          <p:cNvSpPr/>
          <p:nvPr/>
        </p:nvSpPr>
        <p:spPr>
          <a:xfrm>
            <a:off x="1962150" y="2867025"/>
            <a:ext cx="82677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Thank you for your attention. The </a:t>
            </a:r>
            <a:r>
              <a:rPr lang="en-US" sz="1500" b="1" dirty="0">
                <a:solidFill>
                  <a:srgbClr val="98FF9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Sany3y</a:t>
            </a:r>
            <a:r>
              <a:rPr lang="en-US" sz="15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project demonstrates proficiency in ASP.NET Core MVC and Clean Architecture.</a:t>
            </a:r>
            <a:endParaRPr lang="en-US" sz="1500" dirty="0"/>
          </a:p>
        </p:txBody>
      </p:sp>
      <p:sp>
        <p:nvSpPr>
          <p:cNvPr id="16" name="Text 3"/>
          <p:cNvSpPr/>
          <p:nvPr/>
        </p:nvSpPr>
        <p:spPr>
          <a:xfrm>
            <a:off x="3338810" y="3476625"/>
            <a:ext cx="179897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User-friendly Interface</a:t>
            </a:r>
            <a:endParaRPr lang="en-US" sz="1200" dirty="0"/>
          </a:p>
        </p:txBody>
      </p:sp>
      <p:sp>
        <p:nvSpPr>
          <p:cNvPr id="17" name="Text 4"/>
          <p:cNvSpPr/>
          <p:nvPr/>
        </p:nvSpPr>
        <p:spPr>
          <a:xfrm>
            <a:off x="5371356" y="3476625"/>
            <a:ext cx="234815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Streamlined Service Booking</a:t>
            </a:r>
            <a:endParaRPr lang="en-US" sz="1200" dirty="0"/>
          </a:p>
        </p:txBody>
      </p:sp>
      <p:sp>
        <p:nvSpPr>
          <p:cNvPr id="18" name="Text 5"/>
          <p:cNvSpPr/>
          <p:nvPr/>
        </p:nvSpPr>
        <p:spPr>
          <a:xfrm>
            <a:off x="7861548" y="3476625"/>
            <a:ext cx="146411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Scalable Backend</a:t>
            </a:r>
            <a:endParaRPr lang="en-US" sz="1200" dirty="0"/>
          </a:p>
        </p:txBody>
      </p:sp>
      <p:sp>
        <p:nvSpPr>
          <p:cNvPr id="19" name="Text 6"/>
          <p:cNvSpPr/>
          <p:nvPr/>
        </p:nvSpPr>
        <p:spPr>
          <a:xfrm>
            <a:off x="1143000" y="4267200"/>
            <a:ext cx="3531513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Questions &amp; Answers</a:t>
            </a:r>
            <a:endParaRPr lang="en-US" sz="2250" dirty="0"/>
          </a:p>
        </p:txBody>
      </p:sp>
      <p:sp>
        <p:nvSpPr>
          <p:cNvPr id="20" name="Text 7"/>
          <p:cNvSpPr/>
          <p:nvPr/>
        </p:nvSpPr>
        <p:spPr>
          <a:xfrm>
            <a:off x="723900" y="4791075"/>
            <a:ext cx="86410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Feel free to ask about implementation aspects</a:t>
            </a:r>
            <a:endParaRPr lang="en-US" sz="1350" dirty="0"/>
          </a:p>
        </p:txBody>
      </p:sp>
      <p:sp>
        <p:nvSpPr>
          <p:cNvPr id="21" name="Text 8"/>
          <p:cNvSpPr/>
          <p:nvPr/>
        </p:nvSpPr>
        <p:spPr>
          <a:xfrm>
            <a:off x="723900" y="5095875"/>
            <a:ext cx="86410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Technical architecture and design decisions</a:t>
            </a:r>
            <a:endParaRPr lang="en-US" sz="1350" dirty="0"/>
          </a:p>
        </p:txBody>
      </p:sp>
      <p:sp>
        <p:nvSpPr>
          <p:cNvPr id="22" name="Text 9"/>
          <p:cNvSpPr/>
          <p:nvPr/>
        </p:nvSpPr>
        <p:spPr>
          <a:xfrm>
            <a:off x="723900" y="5400675"/>
            <a:ext cx="86410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Project challenges and enhancements</a:t>
            </a:r>
            <a:endParaRPr lang="en-US" sz="1350" dirty="0"/>
          </a:p>
        </p:txBody>
      </p:sp>
      <p:sp>
        <p:nvSpPr>
          <p:cNvPr id="23" name="Text 10"/>
          <p:cNvSpPr/>
          <p:nvPr/>
        </p:nvSpPr>
        <p:spPr>
          <a:xfrm>
            <a:off x="8305800" y="4162425"/>
            <a:ext cx="402336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Stay Connected</a:t>
            </a:r>
            <a:endParaRPr lang="en-US" sz="1800" dirty="0"/>
          </a:p>
        </p:txBody>
      </p:sp>
      <p:sp>
        <p:nvSpPr>
          <p:cNvPr id="24" name="Text 11"/>
          <p:cNvSpPr/>
          <p:nvPr/>
        </p:nvSpPr>
        <p:spPr>
          <a:xfrm>
            <a:off x="8601075" y="4543425"/>
            <a:ext cx="80295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team</a:t>
            </a:r>
            <a:endParaRPr lang="en-US" sz="1200" dirty="0"/>
          </a:p>
        </p:txBody>
      </p:sp>
      <p:sp>
        <p:nvSpPr>
          <p:cNvPr id="25" name="Text 12"/>
          <p:cNvSpPr/>
          <p:nvPr/>
        </p:nvSpPr>
        <p:spPr>
          <a:xfrm>
            <a:off x="8601075" y="4848225"/>
            <a:ext cx="154537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December 5, 2025</a:t>
            </a:r>
            <a:endParaRPr lang="en-US" sz="1200" dirty="0"/>
          </a:p>
        </p:txBody>
      </p:sp>
      <p:sp>
        <p:nvSpPr>
          <p:cNvPr id="26" name="Text 13"/>
          <p:cNvSpPr/>
          <p:nvPr/>
        </p:nvSpPr>
        <p:spPr>
          <a:xfrm>
            <a:off x="381000" y="6286500"/>
            <a:ext cx="11430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Sany3y - Full-Stack Maintenance Platform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7635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619250"/>
            <a:ext cx="5410200" cy="42862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2343150"/>
            <a:ext cx="342900" cy="3429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3333750"/>
            <a:ext cx="342900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4095750"/>
            <a:ext cx="342900" cy="342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4857750"/>
            <a:ext cx="428625" cy="342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600" y="1619250"/>
            <a:ext cx="5410200" cy="42862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3200" y="2343150"/>
            <a:ext cx="342900" cy="3429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53200" y="3105150"/>
            <a:ext cx="257175" cy="3429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53200" y="3867150"/>
            <a:ext cx="428625" cy="342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53200" y="4857750"/>
            <a:ext cx="342900" cy="342900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457200" y="457200"/>
            <a:ext cx="112776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3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Problem Statement</a:t>
            </a:r>
            <a:endParaRPr lang="en-US" sz="3300" dirty="0"/>
          </a:p>
        </p:txBody>
      </p:sp>
      <p:sp>
        <p:nvSpPr>
          <p:cNvPr id="15" name="Text 1"/>
          <p:cNvSpPr/>
          <p:nvPr/>
        </p:nvSpPr>
        <p:spPr>
          <a:xfrm>
            <a:off x="685800" y="1847850"/>
            <a:ext cx="59436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Fragmented Maintenance Processes</a:t>
            </a:r>
            <a:endParaRPr lang="en-US" sz="1800" dirty="0"/>
          </a:p>
        </p:txBody>
      </p:sp>
      <p:sp>
        <p:nvSpPr>
          <p:cNvPr id="16" name="Text 2"/>
          <p:cNvSpPr/>
          <p:nvPr/>
        </p:nvSpPr>
        <p:spPr>
          <a:xfrm>
            <a:off x="1181100" y="2305050"/>
            <a:ext cx="53492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Communication Breakdown</a:t>
            </a:r>
            <a:endParaRPr lang="en-US" sz="1500" dirty="0"/>
          </a:p>
        </p:txBody>
      </p:sp>
      <p:sp>
        <p:nvSpPr>
          <p:cNvPr id="17" name="Text 3"/>
          <p:cNvSpPr/>
          <p:nvPr/>
        </p:nvSpPr>
        <p:spPr>
          <a:xfrm>
            <a:off x="1181100" y="2609850"/>
            <a:ext cx="44577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Disorganized communication between customers, technicians, and administrators</a:t>
            </a:r>
            <a:endParaRPr lang="en-US" sz="1200" dirty="0"/>
          </a:p>
        </p:txBody>
      </p:sp>
      <p:sp>
        <p:nvSpPr>
          <p:cNvPr id="18" name="Text 4"/>
          <p:cNvSpPr/>
          <p:nvPr/>
        </p:nvSpPr>
        <p:spPr>
          <a:xfrm>
            <a:off x="1181100" y="3295650"/>
            <a:ext cx="425246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Delayed Responses</a:t>
            </a:r>
            <a:endParaRPr lang="en-US" sz="1500" dirty="0"/>
          </a:p>
        </p:txBody>
      </p:sp>
      <p:sp>
        <p:nvSpPr>
          <p:cNvPr id="19" name="Text 5"/>
          <p:cNvSpPr/>
          <p:nvPr/>
        </p:nvSpPr>
        <p:spPr>
          <a:xfrm>
            <a:off x="1181100" y="3600450"/>
            <a:ext cx="510295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Manual processes lead to significant delays in service requests</a:t>
            </a:r>
            <a:endParaRPr lang="en-US" sz="1200" dirty="0"/>
          </a:p>
        </p:txBody>
      </p:sp>
      <p:sp>
        <p:nvSpPr>
          <p:cNvPr id="20" name="Text 6"/>
          <p:cNvSpPr/>
          <p:nvPr/>
        </p:nvSpPr>
        <p:spPr>
          <a:xfrm>
            <a:off x="1181100" y="4057650"/>
            <a:ext cx="478738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Lack of Transparency</a:t>
            </a:r>
            <a:endParaRPr lang="en-US" sz="1500" dirty="0"/>
          </a:p>
        </p:txBody>
      </p:sp>
      <p:sp>
        <p:nvSpPr>
          <p:cNvPr id="21" name="Text 7"/>
          <p:cNvSpPr/>
          <p:nvPr/>
        </p:nvSpPr>
        <p:spPr>
          <a:xfrm>
            <a:off x="1181100" y="4362450"/>
            <a:ext cx="478738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real-time tracking or status updates for service requests</a:t>
            </a:r>
            <a:endParaRPr lang="en-US" sz="1200" dirty="0"/>
          </a:p>
        </p:txBody>
      </p:sp>
      <p:sp>
        <p:nvSpPr>
          <p:cNvPr id="22" name="Text 8"/>
          <p:cNvSpPr/>
          <p:nvPr/>
        </p:nvSpPr>
        <p:spPr>
          <a:xfrm>
            <a:off x="1266825" y="4819650"/>
            <a:ext cx="408658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Frustration</a:t>
            </a:r>
            <a:endParaRPr lang="en-US" sz="1500" dirty="0"/>
          </a:p>
        </p:txBody>
      </p:sp>
      <p:sp>
        <p:nvSpPr>
          <p:cNvPr id="23" name="Text 9"/>
          <p:cNvSpPr/>
          <p:nvPr/>
        </p:nvSpPr>
        <p:spPr>
          <a:xfrm>
            <a:off x="1266825" y="5124450"/>
            <a:ext cx="408658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Cumbersome experience leading to dissatisfaction</a:t>
            </a:r>
            <a:endParaRPr lang="en-US" sz="1200" dirty="0"/>
          </a:p>
        </p:txBody>
      </p:sp>
      <p:sp>
        <p:nvSpPr>
          <p:cNvPr id="24" name="Text 10"/>
          <p:cNvSpPr/>
          <p:nvPr/>
        </p:nvSpPr>
        <p:spPr>
          <a:xfrm>
            <a:off x="6553200" y="1847850"/>
            <a:ext cx="59436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Introducing Sany3y</a:t>
            </a:r>
            <a:endParaRPr lang="en-US" sz="1800" dirty="0"/>
          </a:p>
        </p:txBody>
      </p:sp>
      <p:sp>
        <p:nvSpPr>
          <p:cNvPr id="25" name="Text 11"/>
          <p:cNvSpPr/>
          <p:nvPr/>
        </p:nvSpPr>
        <p:spPr>
          <a:xfrm>
            <a:off x="7048500" y="2305050"/>
            <a:ext cx="479470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Streamlined Solution</a:t>
            </a:r>
            <a:endParaRPr lang="en-US" sz="1500" dirty="0"/>
          </a:p>
        </p:txBody>
      </p:sp>
      <p:sp>
        <p:nvSpPr>
          <p:cNvPr id="26" name="Text 12"/>
          <p:cNvSpPr/>
          <p:nvPr/>
        </p:nvSpPr>
        <p:spPr>
          <a:xfrm>
            <a:off x="7048500" y="2609850"/>
            <a:ext cx="479470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Centralized platform for efficient maintenance management</a:t>
            </a:r>
            <a:endParaRPr lang="en-US" sz="1200" dirty="0"/>
          </a:p>
        </p:txBody>
      </p:sp>
      <p:sp>
        <p:nvSpPr>
          <p:cNvPr id="27" name="Text 13"/>
          <p:cNvSpPr/>
          <p:nvPr/>
        </p:nvSpPr>
        <p:spPr>
          <a:xfrm>
            <a:off x="6962775" y="3067050"/>
            <a:ext cx="526583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App-Driven Experience</a:t>
            </a:r>
            <a:endParaRPr lang="en-US" sz="1500" dirty="0"/>
          </a:p>
        </p:txBody>
      </p:sp>
      <p:sp>
        <p:nvSpPr>
          <p:cNvPr id="28" name="Text 14"/>
          <p:cNvSpPr/>
          <p:nvPr/>
        </p:nvSpPr>
        <p:spPr>
          <a:xfrm>
            <a:off x="6962775" y="3371850"/>
            <a:ext cx="526583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Seamless service booking and tracking through intuitive interface</a:t>
            </a:r>
            <a:endParaRPr lang="en-US" sz="1200" dirty="0"/>
          </a:p>
        </p:txBody>
      </p:sp>
      <p:sp>
        <p:nvSpPr>
          <p:cNvPr id="29" name="Text 15"/>
          <p:cNvSpPr/>
          <p:nvPr/>
        </p:nvSpPr>
        <p:spPr>
          <a:xfrm>
            <a:off x="7134225" y="3829050"/>
            <a:ext cx="524637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Structured Interaction</a:t>
            </a:r>
            <a:endParaRPr lang="en-US" sz="1500" dirty="0"/>
          </a:p>
        </p:txBody>
      </p:sp>
      <p:sp>
        <p:nvSpPr>
          <p:cNvPr id="30" name="Text 16"/>
          <p:cNvSpPr/>
          <p:nvPr/>
        </p:nvSpPr>
        <p:spPr>
          <a:xfrm>
            <a:off x="7134225" y="4133850"/>
            <a:ext cx="437197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Clear workflow between customers, technicians, and administrators</a:t>
            </a:r>
            <a:endParaRPr lang="en-US" sz="1200" dirty="0"/>
          </a:p>
        </p:txBody>
      </p:sp>
      <p:sp>
        <p:nvSpPr>
          <p:cNvPr id="31" name="Text 17"/>
          <p:cNvSpPr/>
          <p:nvPr/>
        </p:nvSpPr>
        <p:spPr>
          <a:xfrm>
            <a:off x="7048500" y="4819650"/>
            <a:ext cx="530959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Efficient Service Delivery</a:t>
            </a:r>
            <a:endParaRPr lang="en-US" sz="1500" dirty="0"/>
          </a:p>
        </p:txBody>
      </p:sp>
      <p:sp>
        <p:nvSpPr>
          <p:cNvPr id="32" name="Text 18"/>
          <p:cNvSpPr/>
          <p:nvPr/>
        </p:nvSpPr>
        <p:spPr>
          <a:xfrm>
            <a:off x="7048500" y="5124450"/>
            <a:ext cx="530959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Transforming disorganized processes into a seamless experience</a:t>
            </a:r>
            <a:endParaRPr lang="en-US" sz="1200" dirty="0"/>
          </a:p>
        </p:txBody>
      </p:sp>
      <p:sp>
        <p:nvSpPr>
          <p:cNvPr id="33" name="Text 19"/>
          <p:cNvSpPr/>
          <p:nvPr/>
        </p:nvSpPr>
        <p:spPr>
          <a:xfrm>
            <a:off x="457200" y="6210300"/>
            <a:ext cx="11277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Sany3y - Full-Stack Maintenance Platform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7635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619250"/>
            <a:ext cx="5486400" cy="43624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847850"/>
            <a:ext cx="228600" cy="304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2724150"/>
            <a:ext cx="381000" cy="381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050" y="2838450"/>
            <a:ext cx="1905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3295650"/>
            <a:ext cx="38100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625" y="3409950"/>
            <a:ext cx="13335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" y="3867150"/>
            <a:ext cx="381000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1050" y="3981450"/>
            <a:ext cx="1905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4438650"/>
            <a:ext cx="381000" cy="381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0575" y="4552950"/>
            <a:ext cx="17145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5010150"/>
            <a:ext cx="381000" cy="381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0575" y="5124450"/>
            <a:ext cx="17145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1619250"/>
            <a:ext cx="5486400" cy="43624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77000" y="1847850"/>
            <a:ext cx="228600" cy="304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77000" y="2724150"/>
            <a:ext cx="381000" cy="3810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00825" y="2838450"/>
            <a:ext cx="13335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77000" y="3295650"/>
            <a:ext cx="381000" cy="3810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81775" y="3409950"/>
            <a:ext cx="17145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77000" y="3867150"/>
            <a:ext cx="381000" cy="3810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600825" y="3981450"/>
            <a:ext cx="13335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77000" y="4438650"/>
            <a:ext cx="381000" cy="3810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600825" y="4552950"/>
            <a:ext cx="133350" cy="152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77000" y="5010150"/>
            <a:ext cx="381000" cy="3810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91300" y="5124450"/>
            <a:ext cx="152400" cy="152400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457200" y="457200"/>
            <a:ext cx="112776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3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Project Objectives</a:t>
            </a:r>
            <a:endParaRPr lang="en-US" sz="3300" dirty="0"/>
          </a:p>
        </p:txBody>
      </p:sp>
      <p:sp>
        <p:nvSpPr>
          <p:cNvPr id="29" name="Text 1"/>
          <p:cNvSpPr/>
          <p:nvPr/>
        </p:nvSpPr>
        <p:spPr>
          <a:xfrm>
            <a:off x="1028700" y="1847850"/>
            <a:ext cx="2850535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Functional Objectives</a:t>
            </a:r>
            <a:endParaRPr lang="en-US" sz="1800" dirty="0"/>
          </a:p>
        </p:txBody>
      </p:sp>
      <p:sp>
        <p:nvSpPr>
          <p:cNvPr id="30" name="Text 2"/>
          <p:cNvSpPr/>
          <p:nvPr/>
        </p:nvSpPr>
        <p:spPr>
          <a:xfrm>
            <a:off x="685800" y="2305050"/>
            <a:ext cx="60350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features and capabilities the platform must deliver</a:t>
            </a:r>
            <a:endParaRPr lang="en-US" sz="1200" dirty="0"/>
          </a:p>
        </p:txBody>
      </p:sp>
      <p:sp>
        <p:nvSpPr>
          <p:cNvPr id="31" name="Text 3"/>
          <p:cNvSpPr/>
          <p:nvPr/>
        </p:nvSpPr>
        <p:spPr>
          <a:xfrm>
            <a:off x="1209675" y="2686050"/>
            <a:ext cx="341042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Registration &amp; Authentication</a:t>
            </a:r>
            <a:endParaRPr lang="en-US" sz="1350" dirty="0"/>
          </a:p>
        </p:txBody>
      </p:sp>
      <p:sp>
        <p:nvSpPr>
          <p:cNvPr id="32" name="Text 4"/>
          <p:cNvSpPr/>
          <p:nvPr/>
        </p:nvSpPr>
        <p:spPr>
          <a:xfrm>
            <a:off x="1209675" y="2952750"/>
            <a:ext cx="341042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Secure user and technician management</a:t>
            </a:r>
            <a:endParaRPr lang="en-US" sz="1050" dirty="0"/>
          </a:p>
        </p:txBody>
      </p:sp>
      <p:sp>
        <p:nvSpPr>
          <p:cNvPr id="33" name="Text 5"/>
          <p:cNvSpPr/>
          <p:nvPr/>
        </p:nvSpPr>
        <p:spPr>
          <a:xfrm>
            <a:off x="1209675" y="3257550"/>
            <a:ext cx="400157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Service Booking &amp; Request Management</a:t>
            </a:r>
            <a:endParaRPr lang="en-US" sz="1350" dirty="0"/>
          </a:p>
        </p:txBody>
      </p:sp>
      <p:sp>
        <p:nvSpPr>
          <p:cNvPr id="34" name="Text 6"/>
          <p:cNvSpPr/>
          <p:nvPr/>
        </p:nvSpPr>
        <p:spPr>
          <a:xfrm>
            <a:off x="1209675" y="3524250"/>
            <a:ext cx="400157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Service request tracking and management</a:t>
            </a:r>
            <a:endParaRPr lang="en-US" sz="1050" dirty="0"/>
          </a:p>
        </p:txBody>
      </p:sp>
      <p:sp>
        <p:nvSpPr>
          <p:cNvPr id="35" name="Text 7"/>
          <p:cNvSpPr/>
          <p:nvPr/>
        </p:nvSpPr>
        <p:spPr>
          <a:xfrm>
            <a:off x="1209675" y="3829050"/>
            <a:ext cx="341828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Technician Assignment &amp; Dispatch</a:t>
            </a:r>
            <a:endParaRPr lang="en-US" sz="1350" dirty="0"/>
          </a:p>
        </p:txBody>
      </p:sp>
      <p:sp>
        <p:nvSpPr>
          <p:cNvPr id="36" name="Text 8"/>
          <p:cNvSpPr/>
          <p:nvPr/>
        </p:nvSpPr>
        <p:spPr>
          <a:xfrm>
            <a:off x="1209675" y="4095750"/>
            <a:ext cx="341828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Efficient request allocation to technicians</a:t>
            </a:r>
            <a:endParaRPr lang="en-US" sz="1050" dirty="0"/>
          </a:p>
        </p:txBody>
      </p:sp>
      <p:sp>
        <p:nvSpPr>
          <p:cNvPr id="37" name="Text 9"/>
          <p:cNvSpPr/>
          <p:nvPr/>
        </p:nvSpPr>
        <p:spPr>
          <a:xfrm>
            <a:off x="1209675" y="4400550"/>
            <a:ext cx="202400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Payment Processing</a:t>
            </a:r>
            <a:endParaRPr lang="en-US" sz="1350" dirty="0"/>
          </a:p>
        </p:txBody>
      </p:sp>
      <p:sp>
        <p:nvSpPr>
          <p:cNvPr id="38" name="Text 10"/>
          <p:cNvSpPr/>
          <p:nvPr/>
        </p:nvSpPr>
        <p:spPr>
          <a:xfrm>
            <a:off x="1209675" y="4667250"/>
            <a:ext cx="202400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Secure payment integration</a:t>
            </a:r>
            <a:endParaRPr lang="en-US" sz="1050" dirty="0"/>
          </a:p>
        </p:txBody>
      </p:sp>
      <p:sp>
        <p:nvSpPr>
          <p:cNvPr id="39" name="Text 11"/>
          <p:cNvSpPr/>
          <p:nvPr/>
        </p:nvSpPr>
        <p:spPr>
          <a:xfrm>
            <a:off x="1209675" y="4972050"/>
            <a:ext cx="264175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Feedback &amp; Rating System</a:t>
            </a:r>
            <a:endParaRPr lang="en-US" sz="1350" dirty="0"/>
          </a:p>
        </p:txBody>
      </p:sp>
      <p:sp>
        <p:nvSpPr>
          <p:cNvPr id="40" name="Text 12"/>
          <p:cNvSpPr/>
          <p:nvPr/>
        </p:nvSpPr>
        <p:spPr>
          <a:xfrm>
            <a:off x="1209675" y="5238750"/>
            <a:ext cx="264175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reviews and feedback collection</a:t>
            </a:r>
            <a:endParaRPr lang="en-US" sz="1050" dirty="0"/>
          </a:p>
        </p:txBody>
      </p:sp>
      <p:sp>
        <p:nvSpPr>
          <p:cNvPr id="41" name="Text 13"/>
          <p:cNvSpPr/>
          <p:nvPr/>
        </p:nvSpPr>
        <p:spPr>
          <a:xfrm>
            <a:off x="6819900" y="1847850"/>
            <a:ext cx="3475077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Non-Functional Objectives</a:t>
            </a:r>
            <a:endParaRPr lang="en-US" sz="1800" dirty="0"/>
          </a:p>
        </p:txBody>
      </p:sp>
      <p:sp>
        <p:nvSpPr>
          <p:cNvPr id="42" name="Text 14"/>
          <p:cNvSpPr/>
          <p:nvPr/>
        </p:nvSpPr>
        <p:spPr>
          <a:xfrm>
            <a:off x="6477000" y="2305050"/>
            <a:ext cx="60350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Quality attributes and system requirements</a:t>
            </a:r>
            <a:endParaRPr lang="en-US" sz="1200" dirty="0"/>
          </a:p>
        </p:txBody>
      </p:sp>
      <p:sp>
        <p:nvSpPr>
          <p:cNvPr id="43" name="Text 15"/>
          <p:cNvSpPr/>
          <p:nvPr/>
        </p:nvSpPr>
        <p:spPr>
          <a:xfrm>
            <a:off x="7000875" y="2686050"/>
            <a:ext cx="194810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Security</a:t>
            </a:r>
            <a:endParaRPr lang="en-US" sz="1350" dirty="0"/>
          </a:p>
        </p:txBody>
      </p:sp>
      <p:sp>
        <p:nvSpPr>
          <p:cNvPr id="44" name="Text 16"/>
          <p:cNvSpPr/>
          <p:nvPr/>
        </p:nvSpPr>
        <p:spPr>
          <a:xfrm>
            <a:off x="7000875" y="2952750"/>
            <a:ext cx="194810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privacy and protection</a:t>
            </a:r>
            <a:endParaRPr lang="en-US" sz="1050" dirty="0"/>
          </a:p>
        </p:txBody>
      </p:sp>
      <p:sp>
        <p:nvSpPr>
          <p:cNvPr id="45" name="Text 17"/>
          <p:cNvSpPr/>
          <p:nvPr/>
        </p:nvSpPr>
        <p:spPr>
          <a:xfrm>
            <a:off x="7000875" y="3257550"/>
            <a:ext cx="144089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Performance</a:t>
            </a:r>
            <a:endParaRPr lang="en-US" sz="1350" dirty="0"/>
          </a:p>
        </p:txBody>
      </p:sp>
      <p:sp>
        <p:nvSpPr>
          <p:cNvPr id="46" name="Text 18"/>
          <p:cNvSpPr/>
          <p:nvPr/>
        </p:nvSpPr>
        <p:spPr>
          <a:xfrm>
            <a:off x="7000875" y="3524250"/>
            <a:ext cx="144089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Fast response times</a:t>
            </a:r>
            <a:endParaRPr lang="en-US" sz="1050" dirty="0"/>
          </a:p>
        </p:txBody>
      </p:sp>
      <p:sp>
        <p:nvSpPr>
          <p:cNvPr id="47" name="Text 19"/>
          <p:cNvSpPr/>
          <p:nvPr/>
        </p:nvSpPr>
        <p:spPr>
          <a:xfrm>
            <a:off x="7000875" y="3829050"/>
            <a:ext cx="19125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Scalability</a:t>
            </a:r>
            <a:endParaRPr lang="en-US" sz="1350" dirty="0"/>
          </a:p>
        </p:txBody>
      </p:sp>
      <p:sp>
        <p:nvSpPr>
          <p:cNvPr id="48" name="Text 20"/>
          <p:cNvSpPr/>
          <p:nvPr/>
        </p:nvSpPr>
        <p:spPr>
          <a:xfrm>
            <a:off x="7000875" y="4095750"/>
            <a:ext cx="19125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 growing user base</a:t>
            </a:r>
            <a:endParaRPr lang="en-US" sz="1050" dirty="0"/>
          </a:p>
        </p:txBody>
      </p:sp>
      <p:sp>
        <p:nvSpPr>
          <p:cNvPr id="49" name="Text 21"/>
          <p:cNvSpPr/>
          <p:nvPr/>
        </p:nvSpPr>
        <p:spPr>
          <a:xfrm>
            <a:off x="7000875" y="4400550"/>
            <a:ext cx="156519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Usability</a:t>
            </a:r>
            <a:endParaRPr lang="en-US" sz="1350" dirty="0"/>
          </a:p>
        </p:txBody>
      </p:sp>
      <p:sp>
        <p:nvSpPr>
          <p:cNvPr id="50" name="Text 22"/>
          <p:cNvSpPr/>
          <p:nvPr/>
        </p:nvSpPr>
        <p:spPr>
          <a:xfrm>
            <a:off x="7000875" y="4667250"/>
            <a:ext cx="156519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User-friendly interface</a:t>
            </a:r>
            <a:endParaRPr lang="en-US" sz="1050" dirty="0"/>
          </a:p>
        </p:txBody>
      </p:sp>
      <p:sp>
        <p:nvSpPr>
          <p:cNvPr id="51" name="Text 23"/>
          <p:cNvSpPr/>
          <p:nvPr/>
        </p:nvSpPr>
        <p:spPr>
          <a:xfrm>
            <a:off x="7000875" y="4972050"/>
            <a:ext cx="111192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Reliability</a:t>
            </a:r>
            <a:endParaRPr lang="en-US" sz="1350" dirty="0"/>
          </a:p>
        </p:txBody>
      </p:sp>
      <p:sp>
        <p:nvSpPr>
          <p:cNvPr id="52" name="Text 24"/>
          <p:cNvSpPr/>
          <p:nvPr/>
        </p:nvSpPr>
        <p:spPr>
          <a:xfrm>
            <a:off x="7000875" y="5238750"/>
            <a:ext cx="111192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 availability</a:t>
            </a:r>
            <a:endParaRPr lang="en-US" sz="1050" dirty="0"/>
          </a:p>
        </p:txBody>
      </p:sp>
      <p:sp>
        <p:nvSpPr>
          <p:cNvPr id="53" name="Text 25"/>
          <p:cNvSpPr/>
          <p:nvPr/>
        </p:nvSpPr>
        <p:spPr>
          <a:xfrm>
            <a:off x="457200" y="6210300"/>
            <a:ext cx="11277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Sany3y - Full-Stack Maintenance Platform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102971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7635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114550"/>
            <a:ext cx="11277600" cy="300722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5274171"/>
            <a:ext cx="3606701" cy="10287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5483721"/>
            <a:ext cx="1905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2501" y="5274171"/>
            <a:ext cx="3606850" cy="1028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4901" y="5483721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27950" y="5274171"/>
            <a:ext cx="3606701" cy="1028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80350" y="5483721"/>
            <a:ext cx="152400" cy="152400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457200" y="457200"/>
            <a:ext cx="1353312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3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High-Level System Overview</a:t>
            </a:r>
            <a:endParaRPr lang="en-US" sz="3300" dirty="0"/>
          </a:p>
        </p:txBody>
      </p:sp>
      <p:sp>
        <p:nvSpPr>
          <p:cNvPr id="12" name="Text 1"/>
          <p:cNvSpPr/>
          <p:nvPr/>
        </p:nvSpPr>
        <p:spPr>
          <a:xfrm>
            <a:off x="-670560" y="1543050"/>
            <a:ext cx="135331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Platform orchestrates interactions between customers, technicians, and administrators for efficient maintenance service delivery</a:t>
            </a:r>
            <a:endParaRPr lang="en-US" sz="1500" dirty="0"/>
          </a:p>
        </p:txBody>
      </p:sp>
      <p:sp>
        <p:nvSpPr>
          <p:cNvPr id="13" name="Text 2"/>
          <p:cNvSpPr/>
          <p:nvPr/>
        </p:nvSpPr>
        <p:spPr>
          <a:xfrm>
            <a:off x="876300" y="5426571"/>
            <a:ext cx="211544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 Experience</a:t>
            </a:r>
            <a:endParaRPr lang="en-US" sz="1350" dirty="0"/>
          </a:p>
        </p:txBody>
      </p:sp>
      <p:sp>
        <p:nvSpPr>
          <p:cNvPr id="14" name="Text 3"/>
          <p:cNvSpPr/>
          <p:nvPr/>
        </p:nvSpPr>
        <p:spPr>
          <a:xfrm>
            <a:off x="609600" y="5769471"/>
            <a:ext cx="3301901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Streamlined service requests with real-time status updates and transparent communication</a:t>
            </a:r>
            <a:endParaRPr lang="en-US" sz="1050" dirty="0"/>
          </a:p>
        </p:txBody>
      </p:sp>
      <p:sp>
        <p:nvSpPr>
          <p:cNvPr id="15" name="Text 4"/>
          <p:cNvSpPr/>
          <p:nvPr/>
        </p:nvSpPr>
        <p:spPr>
          <a:xfrm>
            <a:off x="4673501" y="5426571"/>
            <a:ext cx="208865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Technician Efficiency</a:t>
            </a:r>
            <a:endParaRPr lang="en-US" sz="1350" dirty="0"/>
          </a:p>
        </p:txBody>
      </p:sp>
      <p:sp>
        <p:nvSpPr>
          <p:cNvPr id="16" name="Text 5"/>
          <p:cNvSpPr/>
          <p:nvPr/>
        </p:nvSpPr>
        <p:spPr>
          <a:xfrm>
            <a:off x="4444901" y="5769471"/>
            <a:ext cx="33020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Optimized assignment and scheduling with clear instructions and location tracking</a:t>
            </a:r>
            <a:endParaRPr lang="en-US" sz="1050" dirty="0"/>
          </a:p>
        </p:txBody>
      </p:sp>
      <p:sp>
        <p:nvSpPr>
          <p:cNvPr id="17" name="Text 6"/>
          <p:cNvSpPr/>
          <p:nvPr/>
        </p:nvSpPr>
        <p:spPr>
          <a:xfrm>
            <a:off x="8508950" y="5426571"/>
            <a:ext cx="221777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Administrative Control</a:t>
            </a:r>
            <a:endParaRPr lang="en-US" sz="1350" dirty="0"/>
          </a:p>
        </p:txBody>
      </p:sp>
      <p:sp>
        <p:nvSpPr>
          <p:cNvPr id="18" name="Text 7"/>
          <p:cNvSpPr/>
          <p:nvPr/>
        </p:nvSpPr>
        <p:spPr>
          <a:xfrm>
            <a:off x="8280350" y="5769471"/>
            <a:ext cx="3301901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dashboard for monitoring, managing resources, and analyzing service trends</a:t>
            </a:r>
            <a:endParaRPr lang="en-US" sz="1050" dirty="0"/>
          </a:p>
        </p:txBody>
      </p:sp>
      <p:sp>
        <p:nvSpPr>
          <p:cNvPr id="19" name="Text 8"/>
          <p:cNvSpPr/>
          <p:nvPr/>
        </p:nvSpPr>
        <p:spPr>
          <a:xfrm>
            <a:off x="457200" y="6455271"/>
            <a:ext cx="11277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Sany3y - Full-Stack Maintenance Platform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7635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543050"/>
            <a:ext cx="3606701" cy="225742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0525" y="1733550"/>
            <a:ext cx="400050" cy="457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2501" y="1543050"/>
            <a:ext cx="3606850" cy="225742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7251" y="1733550"/>
            <a:ext cx="457200" cy="4572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7950" y="1543050"/>
            <a:ext cx="3606701" cy="225742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31276" y="1733550"/>
            <a:ext cx="400050" cy="4572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4029075"/>
            <a:ext cx="3606701" cy="202882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03375" y="4219575"/>
            <a:ext cx="514350" cy="457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92501" y="4029075"/>
            <a:ext cx="3606850" cy="2028825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95826" y="4219575"/>
            <a:ext cx="400050" cy="4572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27950" y="4029075"/>
            <a:ext cx="3606701" cy="2028825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31276" y="4219575"/>
            <a:ext cx="400050" cy="45720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457200" y="457200"/>
            <a:ext cx="112776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3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Technology Stack</a:t>
            </a:r>
            <a:endParaRPr lang="en-US" sz="3300" dirty="0"/>
          </a:p>
        </p:txBody>
      </p:sp>
      <p:sp>
        <p:nvSpPr>
          <p:cNvPr id="17" name="Text 1"/>
          <p:cNvSpPr/>
          <p:nvPr/>
        </p:nvSpPr>
        <p:spPr>
          <a:xfrm>
            <a:off x="2085171" y="2266950"/>
            <a:ext cx="350758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C#</a:t>
            </a:r>
            <a:endParaRPr lang="en-US" sz="1800" dirty="0"/>
          </a:p>
        </p:txBody>
      </p:sp>
      <p:sp>
        <p:nvSpPr>
          <p:cNvPr id="18" name="Text 2"/>
          <p:cNvSpPr/>
          <p:nvPr/>
        </p:nvSpPr>
        <p:spPr>
          <a:xfrm>
            <a:off x="647700" y="2647950"/>
            <a:ext cx="32257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Primary programming language for business logic</a:t>
            </a:r>
            <a:endParaRPr lang="en-US" sz="1200" dirty="0"/>
          </a:p>
        </p:txBody>
      </p:sp>
      <p:sp>
        <p:nvSpPr>
          <p:cNvPr id="19" name="Text 3"/>
          <p:cNvSpPr/>
          <p:nvPr/>
        </p:nvSpPr>
        <p:spPr>
          <a:xfrm>
            <a:off x="4825514" y="2266950"/>
            <a:ext cx="2540675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ASP.NET Core MVC</a:t>
            </a:r>
            <a:endParaRPr lang="en-US" sz="1800" dirty="0"/>
          </a:p>
        </p:txBody>
      </p:sp>
      <p:sp>
        <p:nvSpPr>
          <p:cNvPr id="20" name="Text 4"/>
          <p:cNvSpPr/>
          <p:nvPr/>
        </p:nvSpPr>
        <p:spPr>
          <a:xfrm>
            <a:off x="4581361" y="2647950"/>
            <a:ext cx="302912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Framework for building backend APIs</a:t>
            </a:r>
            <a:endParaRPr lang="en-US" sz="1200" dirty="0"/>
          </a:p>
        </p:txBody>
      </p:sp>
      <p:sp>
        <p:nvSpPr>
          <p:cNvPr id="21" name="Text 5"/>
          <p:cNvSpPr/>
          <p:nvPr/>
        </p:nvSpPr>
        <p:spPr>
          <a:xfrm>
            <a:off x="9186565" y="2266950"/>
            <a:ext cx="1489472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SQL Server</a:t>
            </a:r>
            <a:endParaRPr lang="en-US" sz="1800" dirty="0"/>
          </a:p>
        </p:txBody>
      </p:sp>
      <p:sp>
        <p:nvSpPr>
          <p:cNvPr id="22" name="Text 6"/>
          <p:cNvSpPr/>
          <p:nvPr/>
        </p:nvSpPr>
        <p:spPr>
          <a:xfrm>
            <a:off x="8457024" y="2647950"/>
            <a:ext cx="294840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Relational database for data storage</a:t>
            </a:r>
            <a:endParaRPr lang="en-US" sz="1200" dirty="0"/>
          </a:p>
        </p:txBody>
      </p:sp>
      <p:sp>
        <p:nvSpPr>
          <p:cNvPr id="23" name="Text 7"/>
          <p:cNvSpPr/>
          <p:nvPr/>
        </p:nvSpPr>
        <p:spPr>
          <a:xfrm>
            <a:off x="1612791" y="4752975"/>
            <a:ext cx="1295519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Bootstrap</a:t>
            </a:r>
            <a:endParaRPr lang="en-US" sz="1800" dirty="0"/>
          </a:p>
        </p:txBody>
      </p:sp>
      <p:sp>
        <p:nvSpPr>
          <p:cNvPr id="24" name="Text 8"/>
          <p:cNvSpPr/>
          <p:nvPr/>
        </p:nvSpPr>
        <p:spPr>
          <a:xfrm>
            <a:off x="1076474" y="5133975"/>
            <a:ext cx="236815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CSS framework for UI design</a:t>
            </a:r>
            <a:endParaRPr lang="en-US" sz="1200" dirty="0"/>
          </a:p>
        </p:txBody>
      </p:sp>
      <p:sp>
        <p:nvSpPr>
          <p:cNvPr id="25" name="Text 9"/>
          <p:cNvSpPr/>
          <p:nvPr/>
        </p:nvSpPr>
        <p:spPr>
          <a:xfrm>
            <a:off x="5661333" y="4752975"/>
            <a:ext cx="869037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jQuery</a:t>
            </a:r>
            <a:endParaRPr lang="en-US" sz="1800" dirty="0"/>
          </a:p>
        </p:txBody>
      </p:sp>
      <p:sp>
        <p:nvSpPr>
          <p:cNvPr id="26" name="Text 10"/>
          <p:cNvSpPr/>
          <p:nvPr/>
        </p:nvSpPr>
        <p:spPr>
          <a:xfrm>
            <a:off x="4342760" y="5133975"/>
            <a:ext cx="350633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JavaScript library for client-side interactivity</a:t>
            </a:r>
            <a:endParaRPr lang="en-US" sz="1200" dirty="0"/>
          </a:p>
        </p:txBody>
      </p:sp>
      <p:sp>
        <p:nvSpPr>
          <p:cNvPr id="27" name="Text 11"/>
          <p:cNvSpPr/>
          <p:nvPr/>
        </p:nvSpPr>
        <p:spPr>
          <a:xfrm>
            <a:off x="8780279" y="4752975"/>
            <a:ext cx="2301895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Entity Framework</a:t>
            </a:r>
            <a:endParaRPr lang="en-US" sz="1800" dirty="0"/>
          </a:p>
        </p:txBody>
      </p:sp>
      <p:sp>
        <p:nvSpPr>
          <p:cNvPr id="28" name="Text 12"/>
          <p:cNvSpPr/>
          <p:nvPr/>
        </p:nvSpPr>
        <p:spPr>
          <a:xfrm>
            <a:off x="8691146" y="5133975"/>
            <a:ext cx="24803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ORM for database interactions</a:t>
            </a:r>
            <a:endParaRPr lang="en-US" sz="1200" dirty="0"/>
          </a:p>
        </p:txBody>
      </p:sp>
      <p:sp>
        <p:nvSpPr>
          <p:cNvPr id="29" name="Text 13"/>
          <p:cNvSpPr/>
          <p:nvPr/>
        </p:nvSpPr>
        <p:spPr>
          <a:xfrm>
            <a:off x="457200" y="6210300"/>
            <a:ext cx="11277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Sany3y - Full-Stack Maintenance Platform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4372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076325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1266825"/>
            <a:ext cx="5791200" cy="119062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2650" y="1419225"/>
            <a:ext cx="266700" cy="2667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310" y="2571750"/>
            <a:ext cx="6949380" cy="119062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9313" y="2724150"/>
            <a:ext cx="333375" cy="266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2980" y="3876675"/>
            <a:ext cx="9265890" cy="119062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3451" y="4029075"/>
            <a:ext cx="304800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9950" y="5181600"/>
            <a:ext cx="9651950" cy="119062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76789" y="5334000"/>
            <a:ext cx="238125" cy="266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4800" y="1266825"/>
            <a:ext cx="11582400" cy="927943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304800" y="304800"/>
            <a:ext cx="115824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3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Architectural Flow</a:t>
            </a:r>
            <a:endParaRPr lang="en-US" sz="3300" dirty="0"/>
          </a:p>
        </p:txBody>
      </p:sp>
      <p:sp>
        <p:nvSpPr>
          <p:cNvPr id="14" name="Text 1"/>
          <p:cNvSpPr/>
          <p:nvPr/>
        </p:nvSpPr>
        <p:spPr>
          <a:xfrm>
            <a:off x="3352800" y="1733550"/>
            <a:ext cx="54864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Domain Layer</a:t>
            </a:r>
            <a:endParaRPr lang="en-US" sz="1800" dirty="0"/>
          </a:p>
        </p:txBody>
      </p:sp>
      <p:sp>
        <p:nvSpPr>
          <p:cNvPr id="15" name="Text 2"/>
          <p:cNvSpPr/>
          <p:nvPr/>
        </p:nvSpPr>
        <p:spPr>
          <a:xfrm>
            <a:off x="3352800" y="2076450"/>
            <a:ext cx="5486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Core business logic &amp; entities</a:t>
            </a:r>
            <a:endParaRPr lang="en-US" sz="1200" dirty="0"/>
          </a:p>
        </p:txBody>
      </p:sp>
      <p:sp>
        <p:nvSpPr>
          <p:cNvPr id="16" name="Text 3"/>
          <p:cNvSpPr/>
          <p:nvPr/>
        </p:nvSpPr>
        <p:spPr>
          <a:xfrm>
            <a:off x="2773710" y="3038475"/>
            <a:ext cx="664458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Application Layer</a:t>
            </a:r>
            <a:endParaRPr lang="en-US" sz="1800" dirty="0"/>
          </a:p>
        </p:txBody>
      </p:sp>
      <p:sp>
        <p:nvSpPr>
          <p:cNvPr id="17" name="Text 4"/>
          <p:cNvSpPr/>
          <p:nvPr/>
        </p:nvSpPr>
        <p:spPr>
          <a:xfrm>
            <a:off x="2773710" y="3381375"/>
            <a:ext cx="66445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cases &amp; application services</a:t>
            </a:r>
            <a:endParaRPr lang="en-US" sz="1200" dirty="0"/>
          </a:p>
        </p:txBody>
      </p:sp>
      <p:sp>
        <p:nvSpPr>
          <p:cNvPr id="18" name="Text 5"/>
          <p:cNvSpPr/>
          <p:nvPr/>
        </p:nvSpPr>
        <p:spPr>
          <a:xfrm>
            <a:off x="1615380" y="4343400"/>
            <a:ext cx="896109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Presentation Layer</a:t>
            </a:r>
            <a:endParaRPr lang="en-US" sz="1800" dirty="0"/>
          </a:p>
        </p:txBody>
      </p:sp>
      <p:sp>
        <p:nvSpPr>
          <p:cNvPr id="19" name="Text 6"/>
          <p:cNvSpPr/>
          <p:nvPr/>
        </p:nvSpPr>
        <p:spPr>
          <a:xfrm>
            <a:off x="1615380" y="4686300"/>
            <a:ext cx="89610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Controllers &amp; UI components</a:t>
            </a:r>
            <a:endParaRPr lang="en-US" sz="1200" dirty="0"/>
          </a:p>
        </p:txBody>
      </p:sp>
      <p:sp>
        <p:nvSpPr>
          <p:cNvPr id="20" name="Text 7"/>
          <p:cNvSpPr/>
          <p:nvPr/>
        </p:nvSpPr>
        <p:spPr>
          <a:xfrm>
            <a:off x="1422350" y="5648325"/>
            <a:ext cx="93471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Infrastructure Layer</a:t>
            </a:r>
            <a:endParaRPr lang="en-US" sz="1800" dirty="0"/>
          </a:p>
        </p:txBody>
      </p:sp>
      <p:sp>
        <p:nvSpPr>
          <p:cNvPr id="21" name="Text 8"/>
          <p:cNvSpPr/>
          <p:nvPr/>
        </p:nvSpPr>
        <p:spPr>
          <a:xfrm>
            <a:off x="1422350" y="5991225"/>
            <a:ext cx="93471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Repositories &amp; external services</a:t>
            </a:r>
            <a:endParaRPr lang="en-US" sz="1200" dirty="0"/>
          </a:p>
        </p:txBody>
      </p:sp>
      <p:sp>
        <p:nvSpPr>
          <p:cNvPr id="22" name="Text 9"/>
          <p:cNvSpPr/>
          <p:nvPr/>
        </p:nvSpPr>
        <p:spPr>
          <a:xfrm>
            <a:off x="304800" y="6448425"/>
            <a:ext cx="115824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Sany3y - Full-Stack Maintenance Platform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93731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20015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466850"/>
            <a:ext cx="8420100" cy="4802981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5900" y="1466850"/>
            <a:ext cx="2705100" cy="4802981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8300" y="2038350"/>
            <a:ext cx="238125" cy="2667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8300" y="2647950"/>
            <a:ext cx="171450" cy="2667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8300" y="3257550"/>
            <a:ext cx="190500" cy="26670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381000" y="381000"/>
            <a:ext cx="114300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3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Database Design (ERD)</a:t>
            </a:r>
            <a:endParaRPr lang="en-US" sz="3300" dirty="0"/>
          </a:p>
        </p:txBody>
      </p:sp>
      <p:sp>
        <p:nvSpPr>
          <p:cNvPr id="67" name="Text 43"/>
          <p:cNvSpPr/>
          <p:nvPr/>
        </p:nvSpPr>
        <p:spPr>
          <a:xfrm>
            <a:off x="9258300" y="1619250"/>
            <a:ext cx="288036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Integrity</a:t>
            </a:r>
            <a:endParaRPr lang="en-US" sz="1800" dirty="0"/>
          </a:p>
        </p:txBody>
      </p:sp>
      <p:sp>
        <p:nvSpPr>
          <p:cNvPr id="68" name="Text 44"/>
          <p:cNvSpPr/>
          <p:nvPr/>
        </p:nvSpPr>
        <p:spPr>
          <a:xfrm>
            <a:off x="9610725" y="2000250"/>
            <a:ext cx="238922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Foreign Key Constraints</a:t>
            </a:r>
            <a:endParaRPr lang="en-US" sz="1350" dirty="0"/>
          </a:p>
        </p:txBody>
      </p:sp>
      <p:sp>
        <p:nvSpPr>
          <p:cNvPr id="69" name="Text 45"/>
          <p:cNvSpPr/>
          <p:nvPr/>
        </p:nvSpPr>
        <p:spPr>
          <a:xfrm>
            <a:off x="9610725" y="2305050"/>
            <a:ext cx="238922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Maintains referential integrity</a:t>
            </a:r>
            <a:endParaRPr lang="en-US" sz="1050" dirty="0"/>
          </a:p>
        </p:txBody>
      </p:sp>
      <p:sp>
        <p:nvSpPr>
          <p:cNvPr id="70" name="Text 46"/>
          <p:cNvSpPr/>
          <p:nvPr/>
        </p:nvSpPr>
        <p:spPr>
          <a:xfrm>
            <a:off x="9544050" y="2609850"/>
            <a:ext cx="186826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Normalization</a:t>
            </a:r>
            <a:endParaRPr lang="en-US" sz="1350" dirty="0"/>
          </a:p>
        </p:txBody>
      </p:sp>
      <p:sp>
        <p:nvSpPr>
          <p:cNvPr id="71" name="Text 47"/>
          <p:cNvSpPr/>
          <p:nvPr/>
        </p:nvSpPr>
        <p:spPr>
          <a:xfrm>
            <a:off x="9544050" y="2914650"/>
            <a:ext cx="186826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Reduces data redundancy</a:t>
            </a:r>
            <a:endParaRPr lang="en-US" sz="1050" dirty="0"/>
          </a:p>
        </p:txBody>
      </p:sp>
      <p:sp>
        <p:nvSpPr>
          <p:cNvPr id="72" name="Text 48"/>
          <p:cNvSpPr/>
          <p:nvPr/>
        </p:nvSpPr>
        <p:spPr>
          <a:xfrm>
            <a:off x="9563100" y="3219450"/>
            <a:ext cx="174917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Indexing</a:t>
            </a:r>
            <a:endParaRPr lang="en-US" sz="1350" dirty="0"/>
          </a:p>
        </p:txBody>
      </p:sp>
      <p:sp>
        <p:nvSpPr>
          <p:cNvPr id="73" name="Text 49"/>
          <p:cNvSpPr/>
          <p:nvPr/>
        </p:nvSpPr>
        <p:spPr>
          <a:xfrm>
            <a:off x="9563100" y="3524250"/>
            <a:ext cx="209901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Optimizes query performance</a:t>
            </a:r>
            <a:endParaRPr lang="en-US" sz="1050" dirty="0"/>
          </a:p>
        </p:txBody>
      </p:sp>
      <p:sp>
        <p:nvSpPr>
          <p:cNvPr id="74" name="Text 50"/>
          <p:cNvSpPr/>
          <p:nvPr/>
        </p:nvSpPr>
        <p:spPr>
          <a:xfrm>
            <a:off x="381000" y="6422231"/>
            <a:ext cx="11430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Sany3y - Full-Stack Maintenance Platform</a:t>
            </a:r>
            <a:endParaRPr lang="en-US" sz="1050" dirty="0"/>
          </a:p>
        </p:txBody>
      </p:sp>
      <p:pic>
        <p:nvPicPr>
          <p:cNvPr id="76" name="Picture 75" descr="A screenshot of a computer flowchart">
            <a:extLst>
              <a:ext uri="{FF2B5EF4-FFF2-40B4-BE49-F238E27FC236}">
                <a16:creationId xmlns:a16="http://schemas.microsoft.com/office/drawing/2014/main" id="{25354BF6-84F4-23E6-A70E-8EC09230DE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9723" y="1886436"/>
            <a:ext cx="7038047" cy="396380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7635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543050"/>
            <a:ext cx="5524500" cy="44386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1752600"/>
            <a:ext cx="257175" cy="22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" y="2190750"/>
            <a:ext cx="381000" cy="381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900" y="2266950"/>
            <a:ext cx="228600" cy="228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00" y="2762250"/>
            <a:ext cx="38100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613" y="2838450"/>
            <a:ext cx="257175" cy="228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00" y="3333750"/>
            <a:ext cx="381000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3900" y="3409950"/>
            <a:ext cx="228600" cy="228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" y="3905250"/>
            <a:ext cx="381000" cy="381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2475" y="3981450"/>
            <a:ext cx="171450" cy="228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543050"/>
            <a:ext cx="5524500" cy="44386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00800" y="1752600"/>
            <a:ext cx="285750" cy="2286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00800" y="2190750"/>
            <a:ext cx="5143500" cy="360045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457200" y="457200"/>
            <a:ext cx="1353312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3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OOP and SOLID Principles</a:t>
            </a:r>
            <a:endParaRPr lang="en-US" sz="3300" dirty="0"/>
          </a:p>
        </p:txBody>
      </p:sp>
      <p:sp>
        <p:nvSpPr>
          <p:cNvPr id="18" name="Text 1"/>
          <p:cNvSpPr/>
          <p:nvPr/>
        </p:nvSpPr>
        <p:spPr>
          <a:xfrm>
            <a:off x="981075" y="1733550"/>
            <a:ext cx="51435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98FF9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SOLID Principles</a:t>
            </a:r>
            <a:endParaRPr lang="en-US" sz="1800" dirty="0"/>
          </a:p>
        </p:txBody>
      </p:sp>
      <p:sp>
        <p:nvSpPr>
          <p:cNvPr id="19" name="Text 2"/>
          <p:cNvSpPr/>
          <p:nvPr/>
        </p:nvSpPr>
        <p:spPr>
          <a:xfrm>
            <a:off x="1143000" y="2190750"/>
            <a:ext cx="300680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98FF9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Single Responsibility Principle</a:t>
            </a:r>
            <a:endParaRPr lang="en-US" sz="1350" dirty="0"/>
          </a:p>
        </p:txBody>
      </p:sp>
      <p:sp>
        <p:nvSpPr>
          <p:cNvPr id="20" name="Text 3"/>
          <p:cNvSpPr/>
          <p:nvPr/>
        </p:nvSpPr>
        <p:spPr>
          <a:xfrm>
            <a:off x="1143000" y="2457450"/>
            <a:ext cx="300680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Each class has one reason to change</a:t>
            </a:r>
            <a:endParaRPr lang="en-US" sz="1050" dirty="0"/>
          </a:p>
        </p:txBody>
      </p:sp>
      <p:sp>
        <p:nvSpPr>
          <p:cNvPr id="21" name="Text 4"/>
          <p:cNvSpPr/>
          <p:nvPr/>
        </p:nvSpPr>
        <p:spPr>
          <a:xfrm>
            <a:off x="1143000" y="2762250"/>
            <a:ext cx="422517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98FF9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Open/Closed Principle</a:t>
            </a:r>
            <a:endParaRPr lang="en-US" sz="1350" dirty="0"/>
          </a:p>
        </p:txBody>
      </p:sp>
      <p:sp>
        <p:nvSpPr>
          <p:cNvPr id="22" name="Text 5"/>
          <p:cNvSpPr/>
          <p:nvPr/>
        </p:nvSpPr>
        <p:spPr>
          <a:xfrm>
            <a:off x="1143000" y="3028950"/>
            <a:ext cx="422517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Software entities open for extension, closed for modification</a:t>
            </a:r>
            <a:endParaRPr lang="en-US" sz="1050" dirty="0"/>
          </a:p>
        </p:txBody>
      </p:sp>
      <p:sp>
        <p:nvSpPr>
          <p:cNvPr id="23" name="Text 6"/>
          <p:cNvSpPr/>
          <p:nvPr/>
        </p:nvSpPr>
        <p:spPr>
          <a:xfrm>
            <a:off x="1143000" y="3333750"/>
            <a:ext cx="362920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98FF9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Liskov Substitution Principle</a:t>
            </a:r>
            <a:endParaRPr lang="en-US" sz="1350" dirty="0"/>
          </a:p>
        </p:txBody>
      </p:sp>
      <p:sp>
        <p:nvSpPr>
          <p:cNvPr id="24" name="Text 7"/>
          <p:cNvSpPr/>
          <p:nvPr/>
        </p:nvSpPr>
        <p:spPr>
          <a:xfrm>
            <a:off x="1143000" y="3600450"/>
            <a:ext cx="362920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Subtypes must be substitutable for their base types</a:t>
            </a:r>
            <a:endParaRPr lang="en-US" sz="1050" dirty="0"/>
          </a:p>
        </p:txBody>
      </p:sp>
      <p:sp>
        <p:nvSpPr>
          <p:cNvPr id="25" name="Text 8"/>
          <p:cNvSpPr/>
          <p:nvPr/>
        </p:nvSpPr>
        <p:spPr>
          <a:xfrm>
            <a:off x="1143000" y="3905250"/>
            <a:ext cx="426089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98FF9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Dependency Inversion Principle</a:t>
            </a:r>
            <a:endParaRPr lang="en-US" sz="1350" dirty="0"/>
          </a:p>
        </p:txBody>
      </p:sp>
      <p:sp>
        <p:nvSpPr>
          <p:cNvPr id="26" name="Text 9"/>
          <p:cNvSpPr/>
          <p:nvPr/>
        </p:nvSpPr>
        <p:spPr>
          <a:xfrm>
            <a:off x="1143000" y="4171950"/>
            <a:ext cx="42608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High-level modules should not depend on low-level modules</a:t>
            </a:r>
            <a:endParaRPr lang="en-US" sz="1050" dirty="0"/>
          </a:p>
        </p:txBody>
      </p:sp>
      <p:sp>
        <p:nvSpPr>
          <p:cNvPr id="27" name="Text 10"/>
          <p:cNvSpPr/>
          <p:nvPr/>
        </p:nvSpPr>
        <p:spPr>
          <a:xfrm>
            <a:off x="6762750" y="1733550"/>
            <a:ext cx="61722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7F5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Implementation Example</a:t>
            </a:r>
            <a:endParaRPr lang="en-US" sz="1800" dirty="0"/>
          </a:p>
        </p:txBody>
      </p:sp>
      <p:sp>
        <p:nvSpPr>
          <p:cNvPr id="28" name="Text 11"/>
          <p:cNvSpPr/>
          <p:nvPr/>
        </p:nvSpPr>
        <p:spPr>
          <a:xfrm>
            <a:off x="6543675" y="2190750"/>
            <a:ext cx="5143500" cy="36004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E0E0E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// BookingService handles business logic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050" b="1" dirty="0">
                <a:solidFill>
                  <a:srgbClr val="FF7F5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public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050" b="1" dirty="0">
                <a:solidFill>
                  <a:srgbClr val="FF7F5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class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050" b="1" dirty="0">
                <a:solidFill>
                  <a:srgbClr val="98FF9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BookingService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: IBookingService
</a:t>
            </a:r>
            <a:r>
              <a:rPr lang="en-US" sz="1050" i="1" dirty="0">
                <a:solidFill>
                  <a:srgbClr val="E0E0E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// Constructor injection for dependency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050" b="1" dirty="0">
                <a:solidFill>
                  <a:srgbClr val="FF7F5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public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BookingService(</a:t>
            </a:r>
            <a:r>
              <a:rPr lang="en-US" sz="1050" b="1" dirty="0">
                <a:solidFill>
                  <a:srgbClr val="98FF9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IBookingRepository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bookingRepository)
</a:t>
            </a:r>
            <a:r>
              <a:rPr lang="en-US" sz="1050" i="1" dirty="0">
                <a:solidFill>
                  <a:srgbClr val="E0E0E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// Single responsibility: business logic only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050" b="1" dirty="0">
                <a:solidFill>
                  <a:srgbClr val="FF7F5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public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050" b="1" dirty="0">
                <a:solidFill>
                  <a:srgbClr val="FF7F5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async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050" b="1" dirty="0">
                <a:solidFill>
                  <a:srgbClr val="98FF9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Task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&lt;</a:t>
            </a:r>
            <a:r>
              <a:rPr lang="en-US" sz="1050" b="1" dirty="0">
                <a:solidFill>
                  <a:srgbClr val="98FF9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bool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&gt; CreateBooking(</a:t>
            </a:r>
            <a:r>
              <a:rPr lang="en-US" sz="1050" b="1" dirty="0">
                <a:solidFill>
                  <a:srgbClr val="98FF9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BookingDto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bookingDto)
</a:t>
            </a:r>
            <a:r>
              <a:rPr lang="en-US" sz="1050" i="1" dirty="0">
                <a:solidFill>
                  <a:srgbClr val="E0E0E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// Business logic for creating a booking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050" b="1" dirty="0">
                <a:solidFill>
                  <a:srgbClr val="FF7F5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var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booking = </a:t>
            </a:r>
            <a:r>
              <a:rPr lang="en-US" sz="1050" b="1" dirty="0">
                <a:solidFill>
                  <a:srgbClr val="FF7F5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new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050" b="1" dirty="0">
                <a:solidFill>
                  <a:srgbClr val="98FF9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Booking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{ </a:t>
            </a:r>
            <a:r>
              <a:rPr lang="en-US" sz="1050" i="1" dirty="0">
                <a:solidFill>
                  <a:srgbClr val="E0E0E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// map properties 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};
</a:t>
            </a:r>
            <a:r>
              <a:rPr lang="en-US" sz="1050" b="1" dirty="0">
                <a:solidFill>
                  <a:srgbClr val="FF7F5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return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050" b="1" dirty="0">
                <a:solidFill>
                  <a:srgbClr val="FF7F5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await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_bookingRepository.AddAsync(booking);
</a:t>
            </a:r>
            <a:r>
              <a:rPr lang="en-US" sz="1050" i="1" dirty="0">
                <a:solidFill>
                  <a:srgbClr val="E0E0E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// Repository handles data access - separate concern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050" b="1" dirty="0">
                <a:solidFill>
                  <a:srgbClr val="FF7F5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public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050" b="1" dirty="0">
                <a:solidFill>
                  <a:srgbClr val="FF7F5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class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050" b="1" dirty="0">
                <a:solidFill>
                  <a:srgbClr val="98FF9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BookingRepository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: IGenericRepository&lt;</a:t>
            </a:r>
            <a:r>
              <a:rPr lang="en-US" sz="1050" b="1" dirty="0">
                <a:solidFill>
                  <a:srgbClr val="98FF9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Booking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&gt;
</a:t>
            </a:r>
            <a:r>
              <a:rPr lang="en-US" sz="1050" b="1" dirty="0">
                <a:solidFill>
                  <a:srgbClr val="FF7F5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public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050" b="1" dirty="0">
                <a:solidFill>
                  <a:srgbClr val="FF7F5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async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050" b="1" dirty="0">
                <a:solidFill>
                  <a:srgbClr val="98FF9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Task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&lt;</a:t>
            </a:r>
            <a:r>
              <a:rPr lang="en-US" sz="1050" b="1" dirty="0">
                <a:solidFill>
                  <a:srgbClr val="98FF9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bool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&gt; AddAsync(</a:t>
            </a:r>
            <a:r>
              <a:rPr lang="en-US" sz="1050" b="1" dirty="0">
                <a:solidFill>
                  <a:srgbClr val="98FF9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Booking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entity)</a:t>
            </a:r>
            <a:endParaRPr lang="en-US" sz="1050" dirty="0"/>
          </a:p>
        </p:txBody>
      </p:sp>
      <p:sp>
        <p:nvSpPr>
          <p:cNvPr id="29" name="Text 12"/>
          <p:cNvSpPr/>
          <p:nvPr/>
        </p:nvSpPr>
        <p:spPr>
          <a:xfrm>
            <a:off x="457200" y="6210300"/>
            <a:ext cx="11277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Sany3y - Full-Stack Maintenance Platform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076325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266825"/>
            <a:ext cx="5695950" cy="2376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457325"/>
            <a:ext cx="266700" cy="2667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" y="2352675"/>
            <a:ext cx="5048250" cy="190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2505075"/>
            <a:ext cx="266700" cy="266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250" y="1266825"/>
            <a:ext cx="5695950" cy="237648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3650" y="1457325"/>
            <a:ext cx="266700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86550" y="2352675"/>
            <a:ext cx="5048250" cy="190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6550" y="2505075"/>
            <a:ext cx="266700" cy="266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800" y="3833812"/>
            <a:ext cx="5695950" cy="237648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4024313"/>
            <a:ext cx="238125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100" y="4691063"/>
            <a:ext cx="5048250" cy="190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0100" y="4843463"/>
            <a:ext cx="266700" cy="266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91250" y="3833812"/>
            <a:ext cx="5695950" cy="2376488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43650" y="4024313"/>
            <a:ext cx="304800" cy="266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86550" y="4919663"/>
            <a:ext cx="5048250" cy="190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86550" y="5072063"/>
            <a:ext cx="266700" cy="2667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304800" y="304800"/>
            <a:ext cx="115824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3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Potential Challenges</a:t>
            </a:r>
            <a:endParaRPr lang="en-US" sz="3300" dirty="0"/>
          </a:p>
        </p:txBody>
      </p:sp>
      <p:sp>
        <p:nvSpPr>
          <p:cNvPr id="21" name="Text 1"/>
          <p:cNvSpPr/>
          <p:nvPr/>
        </p:nvSpPr>
        <p:spPr>
          <a:xfrm>
            <a:off x="838200" y="1419225"/>
            <a:ext cx="373064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Technician Management</a:t>
            </a:r>
            <a:endParaRPr lang="en-US" sz="1500" dirty="0"/>
          </a:p>
        </p:txBody>
      </p:sp>
      <p:sp>
        <p:nvSpPr>
          <p:cNvPr id="22" name="Text 2"/>
          <p:cNvSpPr/>
          <p:nvPr/>
        </p:nvSpPr>
        <p:spPr>
          <a:xfrm>
            <a:off x="800100" y="1800225"/>
            <a:ext cx="50482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Ensuring accurate updates on technician availability and efficient dispatching.</a:t>
            </a:r>
            <a:endParaRPr lang="en-US" sz="1200" dirty="0"/>
          </a:p>
        </p:txBody>
      </p:sp>
      <p:sp>
        <p:nvSpPr>
          <p:cNvPr id="23" name="Text 3"/>
          <p:cNvSpPr/>
          <p:nvPr/>
        </p:nvSpPr>
        <p:spPr>
          <a:xfrm>
            <a:off x="1181100" y="2466975"/>
            <a:ext cx="46672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Mitigation Strategy</a:t>
            </a:r>
            <a:endParaRPr lang="en-US" sz="1350" dirty="0"/>
          </a:p>
        </p:txBody>
      </p:sp>
      <p:sp>
        <p:nvSpPr>
          <p:cNvPr id="24" name="Text 4"/>
          <p:cNvSpPr/>
          <p:nvPr/>
        </p:nvSpPr>
        <p:spPr>
          <a:xfrm>
            <a:off x="1181100" y="2771775"/>
            <a:ext cx="46672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real-time communication (WebSockets via SignalR) and scheduling algorithms.</a:t>
            </a:r>
            <a:endParaRPr lang="en-US" sz="1200" dirty="0"/>
          </a:p>
        </p:txBody>
      </p:sp>
      <p:sp>
        <p:nvSpPr>
          <p:cNvPr id="25" name="Text 5"/>
          <p:cNvSpPr/>
          <p:nvPr/>
        </p:nvSpPr>
        <p:spPr>
          <a:xfrm>
            <a:off x="6724650" y="1419225"/>
            <a:ext cx="256674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Security &amp; Privacy</a:t>
            </a:r>
            <a:endParaRPr lang="en-US" sz="1500" dirty="0"/>
          </a:p>
        </p:txBody>
      </p:sp>
      <p:sp>
        <p:nvSpPr>
          <p:cNvPr id="26" name="Text 6"/>
          <p:cNvSpPr/>
          <p:nvPr/>
        </p:nvSpPr>
        <p:spPr>
          <a:xfrm>
            <a:off x="6686550" y="1800225"/>
            <a:ext cx="50482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Handling sensitive data requires stringent security measures to protect against breaches.</a:t>
            </a:r>
            <a:endParaRPr lang="en-US" sz="1200" dirty="0"/>
          </a:p>
        </p:txBody>
      </p:sp>
      <p:sp>
        <p:nvSpPr>
          <p:cNvPr id="27" name="Text 7"/>
          <p:cNvSpPr/>
          <p:nvPr/>
        </p:nvSpPr>
        <p:spPr>
          <a:xfrm>
            <a:off x="7067550" y="2466975"/>
            <a:ext cx="46672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Mitigation Strategy</a:t>
            </a:r>
            <a:endParaRPr lang="en-US" sz="1350" dirty="0"/>
          </a:p>
        </p:txBody>
      </p:sp>
      <p:sp>
        <p:nvSpPr>
          <p:cNvPr id="28" name="Text 8"/>
          <p:cNvSpPr/>
          <p:nvPr/>
        </p:nvSpPr>
        <p:spPr>
          <a:xfrm>
            <a:off x="7067550" y="2771775"/>
            <a:ext cx="46672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Employ encryption, implement strong authentication, and conduct regular security audits.</a:t>
            </a:r>
            <a:endParaRPr lang="en-US" sz="1200" dirty="0"/>
          </a:p>
        </p:txBody>
      </p:sp>
      <p:sp>
        <p:nvSpPr>
          <p:cNvPr id="29" name="Text 9"/>
          <p:cNvSpPr/>
          <p:nvPr/>
        </p:nvSpPr>
        <p:spPr>
          <a:xfrm>
            <a:off x="809625" y="3986213"/>
            <a:ext cx="212169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Platform Scalability</a:t>
            </a:r>
            <a:endParaRPr lang="en-US" sz="1500" dirty="0"/>
          </a:p>
        </p:txBody>
      </p:sp>
      <p:sp>
        <p:nvSpPr>
          <p:cNvPr id="30" name="Text 10"/>
          <p:cNvSpPr/>
          <p:nvPr/>
        </p:nvSpPr>
        <p:spPr>
          <a:xfrm>
            <a:off x="800100" y="4367213"/>
            <a:ext cx="60579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Maintaining performance as user base and service requests grow.</a:t>
            </a:r>
            <a:endParaRPr lang="en-US" sz="1200" dirty="0"/>
          </a:p>
        </p:txBody>
      </p:sp>
      <p:sp>
        <p:nvSpPr>
          <p:cNvPr id="31" name="Text 11"/>
          <p:cNvSpPr/>
          <p:nvPr/>
        </p:nvSpPr>
        <p:spPr>
          <a:xfrm>
            <a:off x="1181100" y="4805363"/>
            <a:ext cx="46672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Mitigation Strategy</a:t>
            </a:r>
            <a:endParaRPr lang="en-US" sz="1350" dirty="0"/>
          </a:p>
        </p:txBody>
      </p:sp>
      <p:sp>
        <p:nvSpPr>
          <p:cNvPr id="32" name="Text 12"/>
          <p:cNvSpPr/>
          <p:nvPr/>
        </p:nvSpPr>
        <p:spPr>
          <a:xfrm>
            <a:off x="1181100" y="5110163"/>
            <a:ext cx="46672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 for scalability using cloud-native services, efficient indexing, and caching.</a:t>
            </a:r>
            <a:endParaRPr lang="en-US" sz="1200" dirty="0"/>
          </a:p>
        </p:txBody>
      </p:sp>
      <p:sp>
        <p:nvSpPr>
          <p:cNvPr id="33" name="Text 13"/>
          <p:cNvSpPr/>
          <p:nvPr/>
        </p:nvSpPr>
        <p:spPr>
          <a:xfrm>
            <a:off x="6762750" y="3986213"/>
            <a:ext cx="195667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System Reliability</a:t>
            </a:r>
            <a:endParaRPr lang="en-US" sz="1500" dirty="0"/>
          </a:p>
        </p:txBody>
      </p:sp>
      <p:sp>
        <p:nvSpPr>
          <p:cNvPr id="34" name="Text 14"/>
          <p:cNvSpPr/>
          <p:nvPr/>
        </p:nvSpPr>
        <p:spPr>
          <a:xfrm>
            <a:off x="6686550" y="4367213"/>
            <a:ext cx="50482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Ensuring high availability and minimizing downtime that impacts user satisfaction.</a:t>
            </a:r>
            <a:endParaRPr lang="en-US" sz="1200" dirty="0"/>
          </a:p>
        </p:txBody>
      </p:sp>
      <p:sp>
        <p:nvSpPr>
          <p:cNvPr id="35" name="Text 15"/>
          <p:cNvSpPr/>
          <p:nvPr/>
        </p:nvSpPr>
        <p:spPr>
          <a:xfrm>
            <a:off x="7067550" y="5033963"/>
            <a:ext cx="46672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Mitigation Strategy</a:t>
            </a:r>
            <a:endParaRPr lang="en-US" sz="1350" dirty="0"/>
          </a:p>
        </p:txBody>
      </p:sp>
      <p:sp>
        <p:nvSpPr>
          <p:cNvPr id="36" name="Text 16"/>
          <p:cNvSpPr/>
          <p:nvPr/>
        </p:nvSpPr>
        <p:spPr>
          <a:xfrm>
            <a:off x="7067550" y="5338763"/>
            <a:ext cx="46672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monitoring, robust error handling, and design for high availability.</a:t>
            </a:r>
            <a:endParaRPr lang="en-US" sz="1200" dirty="0"/>
          </a:p>
        </p:txBody>
      </p:sp>
      <p:sp>
        <p:nvSpPr>
          <p:cNvPr id="37" name="Text 17"/>
          <p:cNvSpPr/>
          <p:nvPr/>
        </p:nvSpPr>
        <p:spPr>
          <a:xfrm>
            <a:off x="304800" y="6362700"/>
            <a:ext cx="115824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Sany3y - Full-Stack Maintenance Platform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829</Words>
  <Application>Microsoft Office PowerPoint</Application>
  <PresentationFormat>Widescreen</PresentationFormat>
  <Paragraphs>173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Consolas</vt:lpstr>
      <vt:lpstr>Roboto</vt:lpstr>
      <vt:lpstr>ui-sans-serif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محمد عاطف عبدالقادر بيومى</cp:lastModifiedBy>
  <cp:revision>4</cp:revision>
  <dcterms:created xsi:type="dcterms:W3CDTF">2025-12-05T11:39:45Z</dcterms:created>
  <dcterms:modified xsi:type="dcterms:W3CDTF">2025-12-08T15:36:52Z</dcterms:modified>
</cp:coreProperties>
</file>